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841" r:id="rId2"/>
    <p:sldId id="842" r:id="rId3"/>
    <p:sldId id="843" r:id="rId4"/>
    <p:sldId id="257" r:id="rId5"/>
    <p:sldId id="729" r:id="rId6"/>
    <p:sldId id="802" r:id="rId7"/>
    <p:sldId id="725" r:id="rId8"/>
    <p:sldId id="728" r:id="rId9"/>
    <p:sldId id="726" r:id="rId10"/>
    <p:sldId id="816" r:id="rId11"/>
    <p:sldId id="801" r:id="rId12"/>
    <p:sldId id="730" r:id="rId13"/>
    <p:sldId id="754" r:id="rId14"/>
    <p:sldId id="756" r:id="rId15"/>
    <p:sldId id="755" r:id="rId16"/>
    <p:sldId id="731" r:id="rId17"/>
    <p:sldId id="758" r:id="rId18"/>
    <p:sldId id="749" r:id="rId19"/>
    <p:sldId id="492" r:id="rId20"/>
    <p:sldId id="759" r:id="rId21"/>
    <p:sldId id="823" r:id="rId22"/>
    <p:sldId id="760" r:id="rId23"/>
    <p:sldId id="812" r:id="rId24"/>
    <p:sldId id="763" r:id="rId25"/>
    <p:sldId id="764" r:id="rId26"/>
    <p:sldId id="824" r:id="rId27"/>
    <p:sldId id="766" r:id="rId28"/>
    <p:sldId id="757" r:id="rId29"/>
    <p:sldId id="767" r:id="rId30"/>
    <p:sldId id="813" r:id="rId31"/>
    <p:sldId id="768" r:id="rId32"/>
    <p:sldId id="825" r:id="rId33"/>
    <p:sldId id="769" r:id="rId34"/>
    <p:sldId id="770" r:id="rId35"/>
    <p:sldId id="771" r:id="rId36"/>
    <p:sldId id="826" r:id="rId37"/>
    <p:sldId id="772" r:id="rId38"/>
    <p:sldId id="800" r:id="rId39"/>
    <p:sldId id="806" r:id="rId40"/>
    <p:sldId id="774" r:id="rId41"/>
    <p:sldId id="827" r:id="rId42"/>
    <p:sldId id="750" r:id="rId43"/>
    <p:sldId id="799" r:id="rId44"/>
    <p:sldId id="807" r:id="rId45"/>
    <p:sldId id="776" r:id="rId46"/>
    <p:sldId id="828" r:id="rId47"/>
    <p:sldId id="779" r:id="rId48"/>
    <p:sldId id="696" r:id="rId49"/>
    <p:sldId id="808" r:id="rId50"/>
    <p:sldId id="778" r:id="rId51"/>
    <p:sldId id="829" r:id="rId52"/>
    <p:sldId id="780" r:id="rId53"/>
    <p:sldId id="830" r:id="rId54"/>
    <p:sldId id="781" r:id="rId55"/>
    <p:sldId id="809" r:id="rId56"/>
    <p:sldId id="794" r:id="rId57"/>
    <p:sldId id="831" r:id="rId58"/>
    <p:sldId id="782" r:id="rId59"/>
    <p:sldId id="784" r:id="rId60"/>
    <p:sldId id="783" r:id="rId61"/>
    <p:sldId id="832" r:id="rId62"/>
    <p:sldId id="810" r:id="rId63"/>
    <p:sldId id="708" r:id="rId64"/>
    <p:sldId id="714" r:id="rId65"/>
    <p:sldId id="707" r:id="rId66"/>
    <p:sldId id="709" r:id="rId67"/>
    <p:sldId id="814" r:id="rId68"/>
    <p:sldId id="815" r:id="rId69"/>
    <p:sldId id="786" r:id="rId70"/>
    <p:sldId id="833" r:id="rId71"/>
    <p:sldId id="787" r:id="rId72"/>
    <p:sldId id="788" r:id="rId73"/>
    <p:sldId id="803" r:id="rId74"/>
    <p:sldId id="792" r:id="rId75"/>
    <p:sldId id="834" r:id="rId76"/>
    <p:sldId id="789" r:id="rId77"/>
    <p:sldId id="753" r:id="rId78"/>
    <p:sldId id="790" r:id="rId79"/>
    <p:sldId id="835" r:id="rId80"/>
    <p:sldId id="383" r:id="rId81"/>
    <p:sldId id="797" r:id="rId82"/>
    <p:sldId id="798" r:id="rId83"/>
    <p:sldId id="836" r:id="rId84"/>
    <p:sldId id="796" r:id="rId85"/>
    <p:sldId id="811" r:id="rId86"/>
    <p:sldId id="795" r:id="rId87"/>
    <p:sldId id="837" r:id="rId88"/>
    <p:sldId id="820" r:id="rId89"/>
    <p:sldId id="819" r:id="rId90"/>
    <p:sldId id="821" r:id="rId91"/>
    <p:sldId id="822" r:id="rId92"/>
    <p:sldId id="838" r:id="rId93"/>
    <p:sldId id="817" r:id="rId94"/>
    <p:sldId id="840" r:id="rId9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1"/>
    <p:restoredTop sz="94655"/>
  </p:normalViewPr>
  <p:slideViewPr>
    <p:cSldViewPr snapToGrid="0">
      <p:cViewPr varScale="1">
        <p:scale>
          <a:sx n="163" d="100"/>
          <a:sy n="163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11/18/25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169263-0CDA-FF4B-834D-5E9AA3B802B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3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7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65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4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9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Contemporary Exploratory Testing Foundations by Maaret Pyhäjärvi is licensed under CC BY 4.0. To view a copy of this license, visit http://creativecommons.org/licenses/by/4.0/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for each slide on this course are available with CC BY 4.0 at https://dev.to/maaretp/exploratory-testing-foundations-4lb3 (v. 1.0 with Robot Framework).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slides, notes and added explanation is included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book Contemporary Exploratory Testing you can download from https://leanpub.com/ExploratoryTesting. The book is ©Maaret Pyhäjärvi.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2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 moves button outside user's access as vertical scroll is disabled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 separated by line feed are counted as 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is considered only separator for words and special characters are counted as words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possible violation's category takes possessives and leaves for human assessment and would probably be expected to be something to create programmatic rules 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/ we're / They're contractions not recognised as violations of e-prime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violations does not handle typesetter's apostrophe, only typewriter's apostrophe in calculation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being is noun but recognised as violation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part words (like people's last names) in possessive form are not recognised as possible violations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Contractions for word count (I'm) count as two words as per general googleable rules of how word counting works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missing alt text necessary for accessibility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 warnings on contrast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use not supported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renders page unusable due to missing scroll bars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instructions for user are unclear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texts without spaces go outside the grey area reserved for displaying the texts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which links are to overload this app and which open new browser window are inconsistent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 the input text field can move it outside view so that it cannot be resized back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is missing favicon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security.txt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both common conventions for web applications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validator identifies 3 errors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naming is inconsistent, some are camel case, others not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word is in single quotes, it is not properly recognised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 location in UI is not where user would expect it to be as per the logic of how web pages are usually operating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3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5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51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8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5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9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0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69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8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9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5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48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2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2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5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3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34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08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2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01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9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2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2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5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04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5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0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21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BDC1C-D1E6-42F5-A7DB-A1E711AED94D}" type="slidenum">
              <a:rPr lang="en-US"/>
              <a:pPr/>
              <a:t>80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9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72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6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74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2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product: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E-primer is English text validator that checks texts against specific rules around avoiding verb 'to be'. It identifies rule-breaking in two categories: one that can be checked by a rule and one that needs human assessment.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key potential risks: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the wrong corrections and misses corrections in realistic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miscounts words in a way that leads us to underappreciated the scale of processing done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wrong in some browsers and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requires too much effort to learn in relation to the value of proofreading it provides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we test the product in order to evaluate the actual risks associated with it?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the rules of e-prime through research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samples (short/long) that represent both text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violations of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Run them through the program.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the core rules with automation and test core rules on multiple browsers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fooling counting to count less or more with specific examples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page on html validators and accessibility validators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verify with realistic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code / investigate implementation for tech and implementation specific impacts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 learning obstacles and value for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19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10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74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26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3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39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69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2019 - 2024</a:t>
              </a:r>
            </a:p>
          </p:txBody>
        </p:sp>
      </p:grpSp>
      <p:pic>
        <p:nvPicPr>
          <p:cNvPr id="1028" name="Picture 4" descr="CGI Suomi Logo &amp; Brand Assets (SVG, PNG and vector) - Brandfetch">
            <a:extLst>
              <a:ext uri="{FF2B5EF4-FFF2-40B4-BE49-F238E27FC236}">
                <a16:creationId xmlns:a16="http://schemas.microsoft.com/office/drawing/2014/main" id="{FE1C705C-8315-9A3D-2D43-2F283DB323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50" y="4824413"/>
            <a:ext cx="1332026" cy="13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10A21-47A8-BEB6-0740-75D9F442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1026" name="Picture 2" descr="Exploratory Testing logo">
            <a:extLst>
              <a:ext uri="{FF2B5EF4-FFF2-40B4-BE49-F238E27FC236}">
                <a16:creationId xmlns:a16="http://schemas.microsoft.com/office/drawing/2014/main" id="{1C5601A9-63A1-DAD2-67FB-AF35B2D8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418" y="2303079"/>
            <a:ext cx="2289942" cy="22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1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57615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67979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 Test Strategy</a:t>
            </a:r>
          </a:p>
          <a:p>
            <a:r>
              <a:rPr lang="en-US" sz="2000" dirty="0"/>
              <a:t>Chapter 17: Full results and reproducing from customer feedback </a:t>
            </a:r>
          </a:p>
          <a:p>
            <a:r>
              <a:rPr lang="en-US" sz="2000" dirty="0"/>
              <a:t>Chapter 18: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2" name="Rectangle: Rounded Corners 2">
            <a:extLst>
              <a:ext uri="{FF2B5EF4-FFF2-40B4-BE49-F238E27FC236}">
                <a16:creationId xmlns:a16="http://schemas.microsoft.com/office/drawing/2014/main" id="{41D32638-EB9B-956F-5927-8AC70DED9EB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Self-Study Edition</a:t>
            </a:r>
          </a:p>
        </p:txBody>
      </p:sp>
    </p:spTree>
    <p:extLst>
      <p:ext uri="{BB962C8B-B14F-4D97-AF65-F5344CB8AC3E}">
        <p14:creationId xmlns:p14="http://schemas.microsoft.com/office/powerpoint/2010/main" val="156474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4884-5BFA-45FD-9542-642ECFF198B0}"/>
              </a:ext>
            </a:extLst>
          </p:cNvPr>
          <p:cNvSpPr/>
          <p:nvPr/>
        </p:nvSpPr>
        <p:spPr>
          <a:xfrm>
            <a:off x="1457740" y="141814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Section 1: 	Options for Exploring</a:t>
            </a:r>
          </a:p>
          <a:p>
            <a:r>
              <a:rPr lang="en-US" sz="3600" dirty="0"/>
              <a:t>Section II: 	Control through Choices</a:t>
            </a:r>
          </a:p>
          <a:p>
            <a:r>
              <a:rPr lang="en-US" sz="3600" dirty="0"/>
              <a:t>Section III:	Documenting (with Automation)</a:t>
            </a:r>
          </a:p>
          <a:p>
            <a:r>
              <a:rPr lang="en-US" sz="3600" dirty="0"/>
              <a:t>			Extending with Function, Data,</a:t>
            </a:r>
          </a:p>
          <a:p>
            <a:r>
              <a:rPr lang="en-US" sz="3600" dirty="0"/>
              <a:t>	 		Environment and Domain</a:t>
            </a:r>
          </a:p>
          <a:p>
            <a:r>
              <a:rPr lang="en-US" sz="3600" dirty="0"/>
              <a:t>Section IV:  	Use of time and coverage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DAA1E-36EE-46D4-BE12-F6198A263615}"/>
              </a:ext>
            </a:extLst>
          </p:cNvPr>
          <p:cNvSpPr/>
          <p:nvPr/>
        </p:nvSpPr>
        <p:spPr>
          <a:xfrm>
            <a:off x="9554818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47E521-DB02-4573-99EE-6FADDADA893B}"/>
              </a:ext>
            </a:extLst>
          </p:cNvPr>
          <p:cNvSpPr/>
          <p:nvPr/>
        </p:nvSpPr>
        <p:spPr>
          <a:xfrm>
            <a:off x="10038523" y="2190344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F104C8-59B0-4F83-BF94-8C1FA51DA49E}"/>
              </a:ext>
            </a:extLst>
          </p:cNvPr>
          <p:cNvSpPr/>
          <p:nvPr/>
        </p:nvSpPr>
        <p:spPr>
          <a:xfrm>
            <a:off x="9990941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1B26AC-7144-4164-AA8B-4A5405B311BF}"/>
              </a:ext>
            </a:extLst>
          </p:cNvPr>
          <p:cNvSpPr/>
          <p:nvPr/>
        </p:nvSpPr>
        <p:spPr>
          <a:xfrm>
            <a:off x="2534699" y="3126301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4-13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0F617-F745-4BBA-A5AE-B83FFA9193D6}"/>
              </a:ext>
            </a:extLst>
          </p:cNvPr>
          <p:cNvSpPr/>
          <p:nvPr/>
        </p:nvSpPr>
        <p:spPr>
          <a:xfrm>
            <a:off x="9222758" y="4237353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14-17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AD16D9-7923-11AF-939F-CE0941BF9DEB}"/>
              </a:ext>
            </a:extLst>
          </p:cNvPr>
          <p:cNvSpPr/>
          <p:nvPr/>
        </p:nvSpPr>
        <p:spPr>
          <a:xfrm>
            <a:off x="1733317" y="4845172"/>
            <a:ext cx="3196133" cy="13857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Classroom Edition</a:t>
            </a:r>
          </a:p>
        </p:txBody>
      </p:sp>
    </p:spTree>
    <p:extLst>
      <p:ext uri="{BB962C8B-B14F-4D97-AF65-F5344CB8AC3E}">
        <p14:creationId xmlns:p14="http://schemas.microsoft.com/office/powerpoint/2010/main" val="135897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Test Target and Our Options for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88867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80199-C5DF-453B-A1F4-E9A8803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9174"/>
            <a:ext cx="9144000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5185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Options for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2743101"/>
            <a:ext cx="577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would you do first, and soon after you get started?</a:t>
            </a:r>
          </a:p>
          <a:p>
            <a:endParaRPr lang="en-US" sz="2800" dirty="0"/>
          </a:p>
          <a:p>
            <a:r>
              <a:rPr lang="en-US" sz="2800" dirty="0"/>
              <a:t>List all things that come to your mind about how you could test this. What would you start from? What you would not do?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36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1133061" y="1862673"/>
            <a:ext cx="992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KG No Matter What" panose="02000507000000020003" pitchFamily="2" charset="0"/>
              </a:rPr>
              <a:t>Options</a:t>
            </a:r>
            <a:r>
              <a:rPr lang="en-US" sz="7200" dirty="0">
                <a:latin typeface="KG No Matter What" panose="02000507000000020003" pitchFamily="2" charset="0"/>
              </a:rPr>
              <a:t> for Exploring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107651" y="3354364"/>
            <a:ext cx="5976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Research the Domain</a:t>
            </a:r>
          </a:p>
          <a:p>
            <a:pPr algn="ctr"/>
            <a:r>
              <a:rPr lang="en-US" sz="3600" dirty="0"/>
              <a:t>Use test target </a:t>
            </a:r>
            <a:r>
              <a:rPr lang="en-US" sz="3600" i="1" dirty="0"/>
              <a:t>with a constraint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570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9B5-0F9B-4969-A024-CD06F479CC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Self-management Basics on Setting Yourself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AB9F2-D6EA-44B9-93EE-3344E2F5EA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41505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6108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Charters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927CE1-38D0-42A5-B9D4-328BF02B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2811214"/>
            <a:ext cx="9144000" cy="286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C5C7-B8EF-4A45-891E-5A5AB5E65292}"/>
              </a:ext>
            </a:extLst>
          </p:cNvPr>
          <p:cNvSpPr txBox="1"/>
          <p:nvPr/>
        </p:nvSpPr>
        <p:spPr>
          <a:xfrm>
            <a:off x="3920362" y="5601711"/>
            <a:ext cx="438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Elizabeth Zagroba’s concise template adapted from Elizabeth Hendrickson’s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291707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10209" y="1991433"/>
            <a:ext cx="1117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Choose Your Own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643420" y="3429000"/>
            <a:ext cx="690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Deliberately excluding perspectives!</a:t>
            </a:r>
          </a:p>
          <a:p>
            <a:pPr algn="ctr"/>
            <a:r>
              <a:rPr lang="en-US" sz="3600" dirty="0"/>
              <a:t>Never Be Bored!</a:t>
            </a:r>
          </a:p>
        </p:txBody>
      </p:sp>
    </p:spTree>
    <p:extLst>
      <p:ext uri="{BB962C8B-B14F-4D97-AF65-F5344CB8AC3E}">
        <p14:creationId xmlns:p14="http://schemas.microsoft.com/office/powerpoint/2010/main" val="212476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with Intent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096" y="1850337"/>
            <a:ext cx="8044069" cy="4105769"/>
            <a:chOff x="1324661" y="1970768"/>
            <a:chExt cx="5867930" cy="3097604"/>
          </a:xfrm>
        </p:grpSpPr>
        <p:sp>
          <p:nvSpPr>
            <p:cNvPr id="3" name="Rectangle 2"/>
            <p:cNvSpPr/>
            <p:nvPr/>
          </p:nvSpPr>
          <p:spPr>
            <a:xfrm>
              <a:off x="1324661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Mission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91470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Charter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4661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Other Charters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1470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Details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16200000">
            <a:off x="951959" y="2567720"/>
            <a:ext cx="1654564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INTENT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9306835" y="4772881"/>
            <a:ext cx="2391945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8384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6AAEBD-010D-80E7-2ADA-6E1A8A61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" y="0"/>
            <a:ext cx="1216303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A2C58E-7739-7BD6-2CE1-02F19415434D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7" y="898635"/>
            <a:ext cx="5355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Charters, Constraints, </a:t>
            </a:r>
            <a:br>
              <a:rPr lang="en-US" sz="4400" dirty="0"/>
            </a:br>
            <a:r>
              <a:rPr lang="en-US" sz="4400" dirty="0"/>
              <a:t>Intent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You’re approaching the moment of first impression.  How do you want to frame your moment of first impression?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33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The Moment of First 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3758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699" y="1862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Options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Expire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179467" y="3169624"/>
            <a:ext cx="81378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Capture First Impression</a:t>
            </a:r>
          </a:p>
          <a:p>
            <a:pPr algn="ctr"/>
            <a:r>
              <a:rPr lang="en-US" sz="3600" dirty="0"/>
              <a:t>Borrow someone else’s First Impression</a:t>
            </a:r>
          </a:p>
          <a:p>
            <a:pPr algn="ctr"/>
            <a:r>
              <a:rPr lang="en-US" sz="3600" dirty="0"/>
              <a:t>Timing of feedback changes reaction to it! </a:t>
            </a:r>
          </a:p>
        </p:txBody>
      </p:sp>
    </p:spTree>
    <p:extLst>
      <p:ext uri="{BB962C8B-B14F-4D97-AF65-F5344CB8AC3E}">
        <p14:creationId xmlns:p14="http://schemas.microsoft.com/office/powerpoint/2010/main" val="53588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5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78FB38-7392-4E89-B317-6344A91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Example: Test Results, Red is Bug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78259-6195-4440-B197-6D7BD1A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4862"/>
            <a:ext cx="9144000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3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83095" y="1478360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Bugs are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Conversation</a:t>
            </a:r>
            <a:r>
              <a:rPr lang="en-US" sz="7200" dirty="0">
                <a:latin typeface="KG No Matter What" panose="02000507000000020003" pitchFamily="2" charset="0"/>
              </a:rPr>
              <a:t> Starters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818974" y="378668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Bug is anything that might bug a user. </a:t>
            </a:r>
          </a:p>
          <a:p>
            <a:pPr algn="ctr"/>
            <a:r>
              <a:rPr lang="en-US" sz="3600" dirty="0"/>
              <a:t>You start conversations about defects and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279109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and Learning a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13172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Reference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Inference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75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6EF7A-13CC-4CD8-B4D3-E9A7A25B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0" y="0"/>
            <a:ext cx="6846372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A90E7-5613-40D8-A955-37A24F8F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4" y="346841"/>
            <a:ext cx="7743092" cy="61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7C7F0-8918-B90A-8462-F688D21F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EDCF4-721F-7BA3-D39B-816B369DF63B}"/>
              </a:ext>
            </a:extLst>
          </p:cNvPr>
          <p:cNvSpPr/>
          <p:nvPr/>
        </p:nvSpPr>
        <p:spPr>
          <a:xfrm>
            <a:off x="11168743" y="6147707"/>
            <a:ext cx="424543" cy="48169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23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25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7875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Domain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0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Core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Writing English language avoiding verb “be” in all its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Someone claims it had benefits, intellectual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Used in sentences</a:t>
                      </a:r>
                    </a:p>
                    <a:p>
                      <a:r>
                        <a:rPr lang="en-US" sz="2800" dirty="0"/>
                        <a:t>Listed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Sample 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Bible!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72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845862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Naming of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Function</a:t>
            </a: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84D9-9D86-435E-A180-D009F3F87269}"/>
              </a:ext>
            </a:extLst>
          </p:cNvPr>
          <p:cNvSpPr txBox="1"/>
          <p:nvPr/>
        </p:nvSpPr>
        <p:spPr>
          <a:xfrm>
            <a:off x="4283744" y="3429000"/>
            <a:ext cx="3624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Functions in Code</a:t>
            </a:r>
          </a:p>
          <a:p>
            <a:pPr algn="ctr"/>
            <a:r>
              <a:rPr lang="en-US" sz="3600" dirty="0"/>
              <a:t>Expected Features</a:t>
            </a:r>
          </a:p>
          <a:p>
            <a:pPr algn="ctr"/>
            <a:r>
              <a:rPr lang="en-US" sz="3600" dirty="0"/>
              <a:t>Visible Features</a:t>
            </a:r>
          </a:p>
        </p:txBody>
      </p:sp>
    </p:spTree>
    <p:extLst>
      <p:ext uri="{BB962C8B-B14F-4D97-AF65-F5344CB8AC3E}">
        <p14:creationId xmlns:p14="http://schemas.microsoft.com/office/powerpoint/2010/main" val="70843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76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8021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Function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Text field and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Three numbers, 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Resizable text field, resizable browser window,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Fonts, text and element sizes, order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Settings, 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9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02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957356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B7B05-849D-4BCF-ACAC-EAF456AF975C}"/>
              </a:ext>
            </a:extLst>
          </p:cNvPr>
          <p:cNvSpPr/>
          <p:nvPr/>
        </p:nvSpPr>
        <p:spPr>
          <a:xfrm>
            <a:off x="8148065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831197-4EFE-4070-80EE-6820CF253F5E}"/>
              </a:ext>
            </a:extLst>
          </p:cNvPr>
          <p:cNvSpPr/>
          <p:nvPr/>
        </p:nvSpPr>
        <p:spPr>
          <a:xfrm>
            <a:off x="8584240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Data</a:t>
            </a:r>
            <a:r>
              <a:rPr lang="en-US" sz="7200" dirty="0">
                <a:latin typeface="KG No Matter What" panose="02000507000000020003" pitchFamily="2" charset="0"/>
              </a:rPr>
              <a:t> or Variables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B874-9691-4CAD-B41E-5B69183F16E2}"/>
              </a:ext>
            </a:extLst>
          </p:cNvPr>
          <p:cNvSpPr txBox="1"/>
          <p:nvPr/>
        </p:nvSpPr>
        <p:spPr>
          <a:xfrm>
            <a:off x="5479869" y="522010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156F9-050A-4BF4-AA9E-445A68A5E3E8}"/>
              </a:ext>
            </a:extLst>
          </p:cNvPr>
          <p:cNvSpPr/>
          <p:nvPr/>
        </p:nvSpPr>
        <p:spPr>
          <a:xfrm>
            <a:off x="2942897" y="487154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7312-6554-4A1B-8F86-52FFD693FA9B}"/>
              </a:ext>
            </a:extLst>
          </p:cNvPr>
          <p:cNvSpPr/>
          <p:nvPr/>
        </p:nvSpPr>
        <p:spPr>
          <a:xfrm>
            <a:off x="3379077" y="487757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C8C22-698F-4048-B6EB-F530CD77737E}"/>
              </a:ext>
            </a:extLst>
          </p:cNvPr>
          <p:cNvSpPr/>
          <p:nvPr/>
        </p:nvSpPr>
        <p:spPr>
          <a:xfrm>
            <a:off x="3831023" y="487679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61A3B-DC7E-4D8E-994C-E12FF803AEF5}"/>
              </a:ext>
            </a:extLst>
          </p:cNvPr>
          <p:cNvSpPr/>
          <p:nvPr/>
        </p:nvSpPr>
        <p:spPr>
          <a:xfrm>
            <a:off x="4251440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1D6-EE12-44AD-8B94-2F87520D2A4E}"/>
              </a:ext>
            </a:extLst>
          </p:cNvPr>
          <p:cNvSpPr/>
          <p:nvPr/>
        </p:nvSpPr>
        <p:spPr>
          <a:xfrm>
            <a:off x="4687619" y="487757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F575-2B48-4484-A3BB-7823DC6DB406}"/>
              </a:ext>
            </a:extLst>
          </p:cNvPr>
          <p:cNvSpPr/>
          <p:nvPr/>
        </p:nvSpPr>
        <p:spPr>
          <a:xfrm>
            <a:off x="5123799" y="487679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F9BAA-C965-40ED-A022-719F6FECFC24}"/>
              </a:ext>
            </a:extLst>
          </p:cNvPr>
          <p:cNvSpPr/>
          <p:nvPr/>
        </p:nvSpPr>
        <p:spPr>
          <a:xfrm>
            <a:off x="5575745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E1FA6-50B5-4DB6-81D7-F8FEB47B45B3}"/>
              </a:ext>
            </a:extLst>
          </p:cNvPr>
          <p:cNvSpPr/>
          <p:nvPr/>
        </p:nvSpPr>
        <p:spPr>
          <a:xfrm>
            <a:off x="5996162" y="487757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0FE13-5B94-4F45-AB9A-2041D16FF0D6}"/>
              </a:ext>
            </a:extLst>
          </p:cNvPr>
          <p:cNvSpPr/>
          <p:nvPr/>
        </p:nvSpPr>
        <p:spPr>
          <a:xfrm>
            <a:off x="6400807" y="487679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1DAF1-ADD0-42AC-AED2-B036A20FF5D1}"/>
              </a:ext>
            </a:extLst>
          </p:cNvPr>
          <p:cNvSpPr/>
          <p:nvPr/>
        </p:nvSpPr>
        <p:spPr>
          <a:xfrm>
            <a:off x="6836987" y="4871539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1DE-9976-4EDA-8970-727AA397329F}"/>
              </a:ext>
            </a:extLst>
          </p:cNvPr>
          <p:cNvSpPr/>
          <p:nvPr/>
        </p:nvSpPr>
        <p:spPr>
          <a:xfrm>
            <a:off x="7273175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87EF8-5BD8-4BEF-B51E-FDC503E41CD0}"/>
              </a:ext>
            </a:extLst>
          </p:cNvPr>
          <p:cNvSpPr/>
          <p:nvPr/>
        </p:nvSpPr>
        <p:spPr>
          <a:xfrm>
            <a:off x="7709350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A0EC78-CC89-4237-BF5B-4C1E81E58EB3}"/>
              </a:ext>
            </a:extLst>
          </p:cNvPr>
          <p:cNvCxnSpPr>
            <a:cxnSpLocks/>
          </p:cNvCxnSpPr>
          <p:nvPr/>
        </p:nvCxnSpPr>
        <p:spPr>
          <a:xfrm>
            <a:off x="2942900" y="5139559"/>
            <a:ext cx="59408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CD3966-4801-456F-BB40-CCC43F6EACC8}"/>
              </a:ext>
            </a:extLst>
          </p:cNvPr>
          <p:cNvCxnSpPr/>
          <p:nvPr/>
        </p:nvCxnSpPr>
        <p:spPr>
          <a:xfrm flipV="1">
            <a:off x="2942897" y="2991556"/>
            <a:ext cx="0" cy="214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937CB-5AFA-44D1-ADA7-0846AC2EEF18}"/>
              </a:ext>
            </a:extLst>
          </p:cNvPr>
          <p:cNvSpPr txBox="1"/>
          <p:nvPr/>
        </p:nvSpPr>
        <p:spPr>
          <a:xfrm rot="16200000">
            <a:off x="2443084" y="38167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97ABF8-640C-4DA1-9123-D694CCCB1158}"/>
              </a:ext>
            </a:extLst>
          </p:cNvPr>
          <p:cNvSpPr/>
          <p:nvPr/>
        </p:nvSpPr>
        <p:spPr>
          <a:xfrm>
            <a:off x="3829270" y="4614423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01C3F5-AE20-46CC-B52B-8B76CC6B505E}"/>
              </a:ext>
            </a:extLst>
          </p:cNvPr>
          <p:cNvSpPr/>
          <p:nvPr/>
        </p:nvSpPr>
        <p:spPr>
          <a:xfrm>
            <a:off x="4687622" y="3429000"/>
            <a:ext cx="299541" cy="1436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6BBE-1C78-4F58-B504-77FF4673E59A}"/>
              </a:ext>
            </a:extLst>
          </p:cNvPr>
          <p:cNvSpPr/>
          <p:nvPr/>
        </p:nvSpPr>
        <p:spPr>
          <a:xfrm>
            <a:off x="7709354" y="2991559"/>
            <a:ext cx="299540" cy="1874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DC93C-D7F9-4B09-A2AB-39A68A8F4E42}"/>
              </a:ext>
            </a:extLst>
          </p:cNvPr>
          <p:cNvSpPr/>
          <p:nvPr/>
        </p:nvSpPr>
        <p:spPr>
          <a:xfrm>
            <a:off x="5574261" y="4240483"/>
            <a:ext cx="299539" cy="627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B1A882-EE70-41C4-88A7-9952395A49F3}"/>
              </a:ext>
            </a:extLst>
          </p:cNvPr>
          <p:cNvSpPr/>
          <p:nvPr/>
        </p:nvSpPr>
        <p:spPr>
          <a:xfrm>
            <a:off x="5996642" y="4598278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C82A8-085F-466B-B3BD-1C26FDB60EC7}"/>
              </a:ext>
            </a:extLst>
          </p:cNvPr>
          <p:cNvSpPr/>
          <p:nvPr/>
        </p:nvSpPr>
        <p:spPr>
          <a:xfrm>
            <a:off x="6403037" y="3700530"/>
            <a:ext cx="299540" cy="117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831999-D883-496F-B210-63D124C7A3D8}"/>
              </a:ext>
            </a:extLst>
          </p:cNvPr>
          <p:cNvSpPr/>
          <p:nvPr/>
        </p:nvSpPr>
        <p:spPr>
          <a:xfrm>
            <a:off x="6837662" y="4316547"/>
            <a:ext cx="296342" cy="5553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EBAD0-ED74-4844-AE73-7E348A71FFD4}"/>
              </a:ext>
            </a:extLst>
          </p:cNvPr>
          <p:cNvSpPr/>
          <p:nvPr/>
        </p:nvSpPr>
        <p:spPr>
          <a:xfrm>
            <a:off x="8147175" y="4599776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E05D90-BFC0-4E2D-B05F-50471B2C728A}"/>
              </a:ext>
            </a:extLst>
          </p:cNvPr>
          <p:cNvSpPr/>
          <p:nvPr/>
        </p:nvSpPr>
        <p:spPr>
          <a:xfrm>
            <a:off x="3380164" y="4018677"/>
            <a:ext cx="300772" cy="858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19295" y="17597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Versatile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549963" y="3107944"/>
            <a:ext cx="1109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Lifecycle of Data: Create, Read, Update, Delete</a:t>
            </a:r>
          </a:p>
          <a:p>
            <a:pPr algn="ctr"/>
            <a:r>
              <a:rPr lang="en-US" sz="3600" dirty="0"/>
              <a:t>Known problematic inputs: GitHub Naughty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5AAB2-8EA7-4CE4-A4E8-7527FF1D9737}"/>
              </a:ext>
            </a:extLst>
          </p:cNvPr>
          <p:cNvSpPr/>
          <p:nvPr/>
        </p:nvSpPr>
        <p:spPr>
          <a:xfrm>
            <a:off x="2730391" y="4602366"/>
            <a:ext cx="754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https://github.com/minimaxir/big-list-of-naughty-strings/blob/master/blns.txt</a:t>
            </a:r>
          </a:p>
        </p:txBody>
      </p:sp>
    </p:spTree>
    <p:extLst>
      <p:ext uri="{BB962C8B-B14F-4D97-AF65-F5344CB8AC3E}">
        <p14:creationId xmlns:p14="http://schemas.microsoft.com/office/powerpoint/2010/main" val="368467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00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6145-D2E9-426E-B23C-39875E61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894525"/>
            <a:ext cx="9144000" cy="3321113"/>
          </a:xfrm>
        </p:spPr>
        <p:txBody>
          <a:bodyPr>
            <a:normAutofit/>
          </a:bodyPr>
          <a:lstStyle/>
          <a:p>
            <a:r>
              <a:rPr lang="en-US" dirty="0"/>
              <a:t>Contemporary Exploratory Testing 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057C-810A-4064-8FB7-1D9B8CF2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  <a:p>
            <a:r>
              <a:rPr lang="en-US" dirty="0"/>
              <a:t>v. 2.4 (2025-11-17)</a:t>
            </a:r>
          </a:p>
        </p:txBody>
      </p:sp>
    </p:spTree>
    <p:extLst>
      <p:ext uri="{BB962C8B-B14F-4D97-AF65-F5344CB8AC3E}">
        <p14:creationId xmlns:p14="http://schemas.microsoft.com/office/powerpoint/2010/main" val="389165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3" y="469606"/>
            <a:ext cx="7192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Data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97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Word delimiter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Space, wordcount breaks with characters and line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Types of apostrophes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Typesetter / typewriter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Long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Copied / tool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right as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Eprime</a:t>
                      </a:r>
                      <a:r>
                        <a:rPr lang="en-US" sz="2800" dirty="0"/>
                        <a:t>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wrong as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33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Application and Execution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502834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076619-0437-4263-9367-3C885403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6" y="2765047"/>
            <a:ext cx="7645793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71749-88F2-4929-9B0B-2766F13A30A6}"/>
              </a:ext>
            </a:extLst>
          </p:cNvPr>
          <p:cNvSpPr txBox="1"/>
          <p:nvPr/>
        </p:nvSpPr>
        <p:spPr>
          <a:xfrm>
            <a:off x="477078" y="456720"/>
            <a:ext cx="1126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What </a:t>
            </a:r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You Coded </a:t>
            </a:r>
            <a:r>
              <a:rPr lang="en-US" sz="7200" dirty="0">
                <a:latin typeface="KG No Matter What" panose="02000507000000020003" pitchFamily="2" charset="0"/>
              </a:rPr>
              <a:t>is a Bad Constraint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87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609600" y="173152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Execution Environment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2981547"/>
            <a:ext cx="855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Different browsers: web and mobile</a:t>
            </a:r>
          </a:p>
          <a:p>
            <a:pPr algn="ctr"/>
            <a:r>
              <a:rPr lang="en-US" sz="3600" dirty="0"/>
              <a:t>Browser functionality and add-ons</a:t>
            </a:r>
          </a:p>
          <a:p>
            <a:pPr algn="ctr"/>
            <a:r>
              <a:rPr lang="en-US" sz="3600" dirty="0"/>
              <a:t>HTML standard compatibility</a:t>
            </a:r>
          </a:p>
          <a:p>
            <a:pPr algn="ctr"/>
            <a:r>
              <a:rPr lang="en-US" sz="3600" dirty="0"/>
              <a:t>Accessibility standard compatibility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997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842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Application and Execution Environment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733304-1462-43EC-A880-CDD1B92414C7}"/>
              </a:ext>
            </a:extLst>
          </p:cNvPr>
          <p:cNvGraphicFramePr>
            <a:graphicFrameLocks noGrp="1"/>
          </p:cNvGraphicFramePr>
          <p:nvPr/>
        </p:nvGraphicFramePr>
        <p:xfrm>
          <a:off x="4251547" y="2386748"/>
          <a:ext cx="6096000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b="0" dirty="0"/>
                        <a:t>Chrome, Brave, …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Screen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Web, Mobile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Zoom</a:t>
                      </a:r>
                      <a:r>
                        <a:rPr lang="fi-FI" sz="2800" dirty="0"/>
                        <a:t>, Security, …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Add-ons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BugMagnet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/>
                        <a:t>H</a:t>
                      </a:r>
                      <a:r>
                        <a:rPr lang="en-US" sz="2800" dirty="0"/>
                        <a:t>TML, Accessibility, 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27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in a </a:t>
            </a:r>
            <a:r>
              <a:rPr lang="en-US" sz="7200" dirty="0" err="1">
                <a:latin typeface="KG No Matter What" panose="02000507000000020003" pitchFamily="2" charset="77"/>
              </a:rPr>
              <a:t>Mindmap</a:t>
            </a:r>
            <a:endParaRPr lang="en-US" sz="72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60336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45005-B5BC-4FDA-8093-FCF730FA2946}"/>
              </a:ext>
            </a:extLst>
          </p:cNvPr>
          <p:cNvSpPr txBox="1"/>
          <p:nvPr/>
        </p:nvSpPr>
        <p:spPr>
          <a:xfrm>
            <a:off x="2055857" y="989404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Mindmap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BCA0-F9F3-4104-B845-34196B08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7" y="2074459"/>
            <a:ext cx="520491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9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2E4A1-B74F-49CE-8675-883931CB6D2A}"/>
              </a:ext>
            </a:extLst>
          </p:cNvPr>
          <p:cNvSpPr txBox="1"/>
          <p:nvPr/>
        </p:nvSpPr>
        <p:spPr>
          <a:xfrm>
            <a:off x="4437686" y="441397"/>
            <a:ext cx="62833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R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eplicate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solate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M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azimize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G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eneralize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E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xternalize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N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eutral</a:t>
            </a:r>
            <a:r>
              <a:rPr lang="en-US" sz="6000" dirty="0">
                <a:latin typeface="Gill Sans MT" panose="020B0502020104020203" pitchFamily="34" charset="0"/>
              </a:rPr>
              <a:t> 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CBCF2-C0CA-4C13-8B64-6F6EC445AD77}"/>
              </a:ext>
            </a:extLst>
          </p:cNvPr>
          <p:cNvSpPr txBox="1"/>
          <p:nvPr/>
        </p:nvSpPr>
        <p:spPr>
          <a:xfrm rot="16200000">
            <a:off x="-495863" y="3026718"/>
            <a:ext cx="480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Cem Kaner. Bug Reporting Heuristic.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601A-5C86-4D14-84A1-BE7BE21789AA}"/>
              </a:ext>
            </a:extLst>
          </p:cNvPr>
          <p:cNvSpPr txBox="1"/>
          <p:nvPr/>
        </p:nvSpPr>
        <p:spPr>
          <a:xfrm rot="16200000">
            <a:off x="-850818" y="26573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Bug</a:t>
            </a:r>
            <a:r>
              <a:rPr lang="en-US" sz="7200" dirty="0">
                <a:latin typeface="KG No Matter What" panose="02000507000000020003" pitchFamily="2" charset="0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32923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9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2007704" y="2274838"/>
            <a:ext cx="8176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Optimizing the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value of testing</a:t>
            </a:r>
          </a:p>
        </p:txBody>
      </p:sp>
    </p:spTree>
    <p:extLst>
      <p:ext uri="{BB962C8B-B14F-4D97-AF65-F5344CB8AC3E}">
        <p14:creationId xmlns:p14="http://schemas.microsoft.com/office/powerpoint/2010/main" val="214418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2892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Mindmapping as Future 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921565"/>
            <a:ext cx="5156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Notetaking in the moment</a:t>
            </a:r>
          </a:p>
          <a:p>
            <a:endParaRPr lang="en-US" sz="3200" dirty="0"/>
          </a:p>
          <a:p>
            <a:r>
              <a:rPr lang="en-US" sz="3200" dirty="0"/>
              <a:t>Restructure as you learn</a:t>
            </a:r>
          </a:p>
          <a:p>
            <a:endParaRPr lang="en-US" sz="3200" dirty="0"/>
          </a:p>
          <a:p>
            <a:r>
              <a:rPr lang="en-US" sz="3200" dirty="0"/>
              <a:t>Documentation for the future</a:t>
            </a:r>
          </a:p>
          <a:p>
            <a:endParaRPr lang="en-US" sz="3200" dirty="0"/>
          </a:p>
          <a:p>
            <a:r>
              <a:rPr lang="en-US" sz="3200" dirty="0"/>
              <a:t>General purpose mindmaps</a:t>
            </a:r>
          </a:p>
        </p:txBody>
      </p:sp>
    </p:spTree>
    <p:extLst>
      <p:ext uri="{BB962C8B-B14F-4D97-AF65-F5344CB8AC3E}">
        <p14:creationId xmlns:p14="http://schemas.microsoft.com/office/powerpoint/2010/main" val="997777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pytest </a:t>
            </a:r>
            <a:br>
              <a:rPr lang="en-US" sz="7200" dirty="0">
                <a:latin typeface="KG No Matter What" panose="02000507000000020003" pitchFamily="2" charset="77"/>
              </a:rPr>
            </a:br>
            <a:r>
              <a:rPr lang="en-US" sz="7200" dirty="0">
                <a:latin typeface="KG No Matter What" panose="02000507000000020003" pitchFamily="2" charset="77"/>
              </a:rPr>
              <a:t>the Very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136856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pytest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214287" y="3035704"/>
            <a:ext cx="976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Popular test runner for python language</a:t>
            </a:r>
          </a:p>
          <a:p>
            <a:pPr algn="ctr"/>
            <a:r>
              <a:rPr lang="en-US" sz="3600" dirty="0"/>
              <a:t>Used both for unit tests and orchestrated tests</a:t>
            </a:r>
          </a:p>
          <a:p>
            <a:pPr algn="ctr"/>
            <a:r>
              <a:rPr lang="en-US" sz="3600" dirty="0"/>
              <a:t>Integrates with libraries in python ecosystem</a:t>
            </a:r>
          </a:p>
        </p:txBody>
      </p:sp>
    </p:spTree>
    <p:extLst>
      <p:ext uri="{BB962C8B-B14F-4D97-AF65-F5344CB8AC3E}">
        <p14:creationId xmlns:p14="http://schemas.microsoft.com/office/powerpoint/2010/main" val="3371033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Skeleton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6262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7" y="945682"/>
            <a:ext cx="1174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 in Context of Code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6626-265E-4B8D-808F-56DCEBF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" y="4557322"/>
            <a:ext cx="12131494" cy="171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BCF50-BA96-4AB0-B99D-ECD434B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" y="2283431"/>
            <a:ext cx="3889391" cy="2078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EF5B7-E171-4AD4-8BC8-693FA4A9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2283430"/>
            <a:ext cx="8128001" cy="2078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58CC2-A5E9-4121-83B2-77B724BC7AA1}"/>
              </a:ext>
            </a:extLst>
          </p:cNvPr>
          <p:cNvSpPr txBox="1"/>
          <p:nvPr/>
        </p:nvSpPr>
        <p:spPr>
          <a:xfrm>
            <a:off x="9464137" y="4673600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Runnable with pytest-</a:t>
            </a:r>
            <a:r>
              <a:rPr lang="en-US" dirty="0" err="1">
                <a:solidFill>
                  <a:schemeClr val="bg1"/>
                </a:solidFill>
              </a:rPr>
              <a:t>bdd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54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1701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7056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Skeleton Test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603516"/>
            <a:ext cx="52081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Stepwise Test Cases as Automation Placeholders</a:t>
            </a:r>
          </a:p>
          <a:p>
            <a:endParaRPr lang="en-US" sz="3200" dirty="0"/>
          </a:p>
          <a:p>
            <a:r>
              <a:rPr lang="en-US" sz="3200" dirty="0"/>
              <a:t>Like test cases but version controlled as code</a:t>
            </a:r>
          </a:p>
          <a:p>
            <a:endParaRPr lang="en-US" sz="3200" dirty="0"/>
          </a:p>
          <a:p>
            <a:r>
              <a:rPr lang="en-US" sz="3200" dirty="0"/>
              <a:t>Handoff to a task that is decomposing testing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2361503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>
                <a:latin typeface="KG No Matter What" panose="02000507000000020003" pitchFamily="2" charset="77"/>
              </a:rPr>
              <a:t>Playwright Library </a:t>
            </a:r>
            <a:r>
              <a:rPr lang="en-US" sz="7200" dirty="0">
                <a:latin typeface="KG No Matter What" panose="02000507000000020003" pitchFamily="2" charset="77"/>
              </a:rPr>
              <a:t>and </a:t>
            </a:r>
            <a:r>
              <a:rPr lang="en-US" sz="7200" dirty="0" err="1">
                <a:latin typeface="KG No Matter What" panose="02000507000000020003" pitchFamily="2" charset="77"/>
              </a:rPr>
              <a:t>css</a:t>
            </a:r>
            <a:r>
              <a:rPr lang="en-US" sz="7200" dirty="0">
                <a:latin typeface="KG No Matter What" panose="02000507000000020003" pitchFamily="2" charset="77"/>
              </a:rPr>
              <a:t> Selectors on Web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649236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6" y="1453227"/>
            <a:ext cx="1134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Playwright  Library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03570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Browser driver by Microsoft</a:t>
            </a:r>
          </a:p>
          <a:p>
            <a:pPr algn="ctr"/>
            <a:r>
              <a:rPr lang="en-US" sz="3600" dirty="0"/>
              <a:t>Speed – Reliability – Visibility</a:t>
            </a:r>
          </a:p>
          <a:p>
            <a:pPr algn="ctr"/>
            <a:r>
              <a:rPr lang="en-US" sz="3600" dirty="0"/>
              <a:t>Automatic waits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2C3C-B41B-458A-B1EA-D7BE2EC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4908816"/>
            <a:ext cx="5581138" cy="6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6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1505565" y="1471847"/>
            <a:ext cx="9185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Library / Methods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9ACA-BF40-49D9-B861-D9704DFEFA63}"/>
              </a:ext>
            </a:extLst>
          </p:cNvPr>
          <p:cNvSpPr/>
          <p:nvPr/>
        </p:nvSpPr>
        <p:spPr>
          <a:xfrm>
            <a:off x="4076587" y="5489348"/>
            <a:ext cx="424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https://playwright.dev/python/docs/intro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9DBF7-7CBB-4377-894D-86AE1F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" y="2913886"/>
            <a:ext cx="11364766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A8FB1-EAEE-416E-9AF8-8D69976FBA8C}"/>
              </a:ext>
            </a:extLst>
          </p:cNvPr>
          <p:cNvSpPr txBox="1"/>
          <p:nvPr/>
        </p:nvSpPr>
        <p:spPr>
          <a:xfrm>
            <a:off x="3144933" y="3555187"/>
            <a:ext cx="1966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Design </a:t>
            </a:r>
            <a:br>
              <a:rPr lang="en-US" sz="2800" dirty="0"/>
            </a:br>
            <a:r>
              <a:rPr lang="en-US" sz="2800" dirty="0"/>
              <a:t>(ideas)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2CEF0-1694-4394-BE49-4D35DA4E4676}"/>
              </a:ext>
            </a:extLst>
          </p:cNvPr>
          <p:cNvSpPr txBox="1"/>
          <p:nvPr/>
        </p:nvSpPr>
        <p:spPr>
          <a:xfrm>
            <a:off x="6562524" y="3555187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Execution </a:t>
            </a:r>
            <a:br>
              <a:rPr lang="en-US" sz="2800" dirty="0"/>
            </a:br>
            <a:r>
              <a:rPr lang="en-US" sz="2800" dirty="0"/>
              <a:t>(information)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203FF7-7A44-4349-B93F-5211A4080190}"/>
              </a:ext>
            </a:extLst>
          </p:cNvPr>
          <p:cNvSpPr/>
          <p:nvPr/>
        </p:nvSpPr>
        <p:spPr>
          <a:xfrm>
            <a:off x="4093780" y="2577378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3BB158-F97F-42CC-B515-FFA0AB469E3C}"/>
              </a:ext>
            </a:extLst>
          </p:cNvPr>
          <p:cNvSpPr/>
          <p:nvPr/>
        </p:nvSpPr>
        <p:spPr>
          <a:xfrm rot="10800000">
            <a:off x="4093780" y="4543507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3959838" y="747928"/>
            <a:ext cx="4272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KG No Matter What" panose="02000507000000020003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04646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7ADEE-A442-4365-992F-CA4BF07F8EC0}"/>
              </a:ext>
            </a:extLst>
          </p:cNvPr>
          <p:cNvSpPr/>
          <p:nvPr/>
        </p:nvSpPr>
        <p:spPr>
          <a:xfrm>
            <a:off x="1723220" y="2488958"/>
            <a:ext cx="96446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css=</a:t>
            </a:r>
          </a:p>
          <a:p>
            <a:r>
              <a:rPr lang="en-US" sz="4000" dirty="0"/>
              <a:t>#id</a:t>
            </a:r>
          </a:p>
          <a:p>
            <a:r>
              <a:rPr lang="en-US" sz="4000" dirty="0"/>
              <a:t>.class</a:t>
            </a:r>
          </a:p>
          <a:p>
            <a:r>
              <a:rPr lang="en-US" sz="4000" dirty="0"/>
              <a:t>tag</a:t>
            </a:r>
          </a:p>
          <a:p>
            <a:r>
              <a:rPr lang="en-US" sz="4000" dirty="0"/>
              <a:t>[attribute='value']</a:t>
            </a:r>
          </a:p>
          <a:p>
            <a:r>
              <a:rPr lang="en-US" sz="4000" dirty="0"/>
              <a:t>[part_of_attribute_value_contains*='value']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3277-3F60-4933-B4F6-00C7DCD7887F}"/>
              </a:ext>
            </a:extLst>
          </p:cNvPr>
          <p:cNvSpPr txBox="1"/>
          <p:nvPr/>
        </p:nvSpPr>
        <p:spPr>
          <a:xfrm>
            <a:off x="2080398" y="128862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682652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Executable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980277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21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8869B-1B85-46EA-B496-01C9E0573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87BDC6-9FA4-4B21-9626-1B35DB9CDAE1}"/>
              </a:ext>
            </a:extLst>
          </p:cNvPr>
          <p:cNvSpPr/>
          <p:nvPr/>
        </p:nvSpPr>
        <p:spPr>
          <a:xfrm rot="6629105">
            <a:off x="4724400" y="2391508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6391-61EB-40EF-AA14-916612D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495"/>
            <a:ext cx="12192000" cy="57221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EE2BDE0-C1DD-4C58-BFDA-8343377948EE}"/>
              </a:ext>
            </a:extLst>
          </p:cNvPr>
          <p:cNvSpPr/>
          <p:nvPr/>
        </p:nvSpPr>
        <p:spPr>
          <a:xfrm rot="3425763">
            <a:off x="8540048" y="3870354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3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73010-C878-4721-A0BD-D5C34083D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538A-592A-4BB4-A278-AB5E64EC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67"/>
            <a:ext cx="12191999" cy="5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B2A92-AEEC-48B7-8496-699A389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9" y="0"/>
            <a:ext cx="10302587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D77E6-AE7C-43A3-9616-8ED00215C121}"/>
              </a:ext>
            </a:extLst>
          </p:cNvPr>
          <p:cNvSpPr/>
          <p:nvPr/>
        </p:nvSpPr>
        <p:spPr>
          <a:xfrm>
            <a:off x="8914641" y="3429000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tests, </a:t>
            </a:r>
          </a:p>
          <a:p>
            <a:pPr algn="ctr"/>
            <a:r>
              <a:rPr lang="en-US" dirty="0"/>
              <a:t>3 browsers </a:t>
            </a:r>
          </a:p>
        </p:txBody>
      </p:sp>
    </p:spTree>
    <p:extLst>
      <p:ext uri="{BB962C8B-B14F-4D97-AF65-F5344CB8AC3E}">
        <p14:creationId xmlns:p14="http://schemas.microsoft.com/office/powerpoint/2010/main" val="871169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9A6E4D-C39E-4EC1-8DEF-9C50DFF655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FCA34-93B2-48A2-A1BE-E4DD70C2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1"/>
            <a:ext cx="974856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40E9C4-6D02-496F-B9CB-9024CAF4DEE1}"/>
              </a:ext>
            </a:extLst>
          </p:cNvPr>
          <p:cNvSpPr/>
          <p:nvPr/>
        </p:nvSpPr>
        <p:spPr>
          <a:xfrm>
            <a:off x="9939461" y="3609622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 bugs</a:t>
            </a:r>
          </a:p>
        </p:txBody>
      </p:sp>
    </p:spTree>
    <p:extLst>
      <p:ext uri="{BB962C8B-B14F-4D97-AF65-F5344CB8AC3E}">
        <p14:creationId xmlns:p14="http://schemas.microsoft.com/office/powerpoint/2010/main" val="3089432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928-8C4E-402B-939F-2ED154B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49"/>
            <a:ext cx="12192000" cy="5467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FF523C-B91B-4528-93B9-E4A52681E696}"/>
              </a:ext>
            </a:extLst>
          </p:cNvPr>
          <p:cNvSpPr/>
          <p:nvPr/>
        </p:nvSpPr>
        <p:spPr>
          <a:xfrm>
            <a:off x="8094133" y="253287"/>
            <a:ext cx="3691467" cy="17448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Requires pytest-</a:t>
            </a:r>
            <a:r>
              <a:rPr lang="en-US" sz="2400" dirty="0" err="1"/>
              <a:t>bdd</a:t>
            </a:r>
            <a:r>
              <a:rPr lang="en-US" sz="2400" dirty="0"/>
              <a:t> + refactoring to step-methods</a:t>
            </a:r>
          </a:p>
        </p:txBody>
      </p:sp>
    </p:spTree>
    <p:extLst>
      <p:ext uri="{BB962C8B-B14F-4D97-AF65-F5344CB8AC3E}">
        <p14:creationId xmlns:p14="http://schemas.microsoft.com/office/powerpoint/2010/main" val="1534637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76927-DE56-4541-AF99-9CC53AD229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67ADA-568B-4A8A-A030-28A408C9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25869"/>
            <a:ext cx="12192000" cy="1478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FEB9-09EC-4EFD-B898-65AE261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062"/>
            <a:ext cx="3244583" cy="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9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50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Documenting as Executable Test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99AE2-3E96-4ABD-AAC7-88E6626B5625}"/>
              </a:ext>
            </a:extLst>
          </p:cNvPr>
          <p:cNvSpPr txBox="1"/>
          <p:nvPr/>
        </p:nvSpPr>
        <p:spPr>
          <a:xfrm>
            <a:off x="4058216" y="1987195"/>
            <a:ext cx="5950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Runs in CI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75E804-863D-47AD-8016-9294760D6E8C}"/>
              </a:ext>
            </a:extLst>
          </p:cNvPr>
          <p:cNvSpPr/>
          <p:nvPr/>
        </p:nvSpPr>
        <p:spPr>
          <a:xfrm>
            <a:off x="7727189" y="1392141"/>
            <a:ext cx="2503170" cy="164592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Throwaway automation?</a:t>
            </a:r>
          </a:p>
        </p:txBody>
      </p:sp>
    </p:spTree>
    <p:extLst>
      <p:ext uri="{BB962C8B-B14F-4D97-AF65-F5344CB8AC3E}">
        <p14:creationId xmlns:p14="http://schemas.microsoft.com/office/powerpoint/2010/main" val="1267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1157282"/>
            <a:ext cx="7753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Exploratory Testing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the Verb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827D0-C1FC-4703-AE88-53156407FD6F}"/>
              </a:ext>
            </a:extLst>
          </p:cNvPr>
          <p:cNvGrpSpPr/>
          <p:nvPr/>
        </p:nvGrpSpPr>
        <p:grpSpPr>
          <a:xfrm>
            <a:off x="980660" y="3861378"/>
            <a:ext cx="10204174" cy="1385740"/>
            <a:chOff x="1443869" y="3861378"/>
            <a:chExt cx="6561059" cy="1385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999497-8F28-46C6-B908-CD049ADA221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Doing Testing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F075890-B8A9-48CB-9870-72B2F455F16D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AB1BF3-F17B-494C-B521-DE91DFD7C9FC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75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Why This is not about Any Specific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3537207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371061" y="1943557"/>
            <a:ext cx="1144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Documentation as a Constraint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207982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Balancing Act between Now and Future</a:t>
            </a:r>
          </a:p>
          <a:p>
            <a:pPr algn="ctr"/>
            <a:r>
              <a:rPr lang="en-US" sz="3600" dirty="0"/>
              <a:t>Never be bored is not possible without automation</a:t>
            </a:r>
          </a:p>
        </p:txBody>
      </p:sp>
    </p:spTree>
    <p:extLst>
      <p:ext uri="{BB962C8B-B14F-4D97-AF65-F5344CB8AC3E}">
        <p14:creationId xmlns:p14="http://schemas.microsoft.com/office/powerpoint/2010/main" val="845335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16FC6-8266-42F1-8A7F-BEA4C6DE44C7}"/>
              </a:ext>
            </a:extLst>
          </p:cNvPr>
          <p:cNvSpPr txBox="1"/>
          <p:nvPr/>
        </p:nvSpPr>
        <p:spPr>
          <a:xfrm>
            <a:off x="357809" y="406814"/>
            <a:ext cx="1114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Automation</a:t>
            </a:r>
            <a:r>
              <a:rPr lang="en-US" sz="7200" dirty="0">
                <a:latin typeface="KG No Matter What" panose="02000507000000020003" pitchFamily="2" charset="0"/>
              </a:rPr>
              <a:t>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 Frame of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F2ED9-47AE-44A8-9FE9-555D742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4" y="3982294"/>
            <a:ext cx="4438987" cy="23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82ED-32C9-4C81-84B9-8164F9E8C3D6}"/>
              </a:ext>
            </a:extLst>
          </p:cNvPr>
          <p:cNvSpPr txBox="1"/>
          <p:nvPr/>
        </p:nvSpPr>
        <p:spPr>
          <a:xfrm>
            <a:off x="5319986" y="220854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6BFB-690E-4E4A-B0C1-A430F42169B4}"/>
              </a:ext>
            </a:extLst>
          </p:cNvPr>
          <p:cNvSpPr txBox="1"/>
          <p:nvPr/>
        </p:nvSpPr>
        <p:spPr>
          <a:xfrm>
            <a:off x="5288716" y="5748985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Unattended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1F7C21-E2D4-4341-B995-8353BC77AD17}"/>
              </a:ext>
            </a:extLst>
          </p:cNvPr>
          <p:cNvSpPr/>
          <p:nvPr/>
        </p:nvSpPr>
        <p:spPr>
          <a:xfrm rot="5400000">
            <a:off x="5623141" y="3763328"/>
            <a:ext cx="2924865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A7896E-E9E7-4F38-BD3F-023B85E5EC6E}"/>
              </a:ext>
            </a:extLst>
          </p:cNvPr>
          <p:cNvSpPr/>
          <p:nvPr/>
        </p:nvSpPr>
        <p:spPr>
          <a:xfrm rot="16200000">
            <a:off x="3617246" y="3763326"/>
            <a:ext cx="2924867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6255-5729-4D07-AC2F-A98A24131AA2}"/>
              </a:ext>
            </a:extLst>
          </p:cNvPr>
          <p:cNvSpPr txBox="1"/>
          <p:nvPr/>
        </p:nvSpPr>
        <p:spPr>
          <a:xfrm>
            <a:off x="3144930" y="759778"/>
            <a:ext cx="574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KG No Matter What" panose="02000507000000020003" pitchFamily="2" charset="0"/>
              </a:rPr>
              <a:t>Moving Focus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07D1DE-EA57-4E7B-85DF-4289570758E0}"/>
              </a:ext>
            </a:extLst>
          </p:cNvPr>
          <p:cNvSpPr/>
          <p:nvPr/>
        </p:nvSpPr>
        <p:spPr>
          <a:xfrm>
            <a:off x="1689843" y="2297430"/>
            <a:ext cx="1874520" cy="1474470"/>
          </a:xfrm>
          <a:prstGeom prst="cloud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C82EAA0-1B0F-48F3-A505-99C6B332DEC0}"/>
              </a:ext>
            </a:extLst>
          </p:cNvPr>
          <p:cNvSpPr/>
          <p:nvPr/>
        </p:nvSpPr>
        <p:spPr>
          <a:xfrm>
            <a:off x="2155964" y="4027170"/>
            <a:ext cx="1874520" cy="1474470"/>
          </a:xfrm>
          <a:prstGeom prst="cloud">
            <a:avLst/>
          </a:prstGeom>
          <a:ln w="76200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9CEA334-5487-4FB8-A52E-D82F75E85DC7}"/>
              </a:ext>
            </a:extLst>
          </p:cNvPr>
          <p:cNvSpPr/>
          <p:nvPr/>
        </p:nvSpPr>
        <p:spPr>
          <a:xfrm>
            <a:off x="8410326" y="2208548"/>
            <a:ext cx="1874520" cy="1474470"/>
          </a:xfrm>
          <a:prstGeom prst="cloud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6E93158-F940-49AF-9038-47419B252750}"/>
              </a:ext>
            </a:extLst>
          </p:cNvPr>
          <p:cNvSpPr/>
          <p:nvPr/>
        </p:nvSpPr>
        <p:spPr>
          <a:xfrm>
            <a:off x="8760186" y="4385310"/>
            <a:ext cx="1874520" cy="1474470"/>
          </a:xfrm>
          <a:prstGeom prst="cloud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3076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3884918" y="901132"/>
            <a:ext cx="47243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Test Automation as </a:t>
            </a:r>
          </a:p>
          <a:p>
            <a:r>
              <a:rPr lang="en-US" sz="44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3"/>
            <a:ext cx="5770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the testing you did before this have been different if you were to start with this?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650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Use of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7079267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30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</a:t>
            </a:r>
            <a:r>
              <a:rPr lang="en-US" sz="7200" dirty="0">
                <a:latin typeface="KG No Matter What" panose="02000507000000020003" pitchFamily="2" charset="0"/>
              </a:rPr>
              <a:t>, Bug, Setup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632052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Software with little bugs is faster to test</a:t>
            </a:r>
          </a:p>
          <a:p>
            <a:pPr algn="ctr"/>
            <a:r>
              <a:rPr lang="en-US" sz="3600" dirty="0"/>
              <a:t>Setup is configuring, learning and documenting</a:t>
            </a:r>
          </a:p>
          <a:p>
            <a:pPr algn="ctr"/>
            <a:r>
              <a:rPr lang="en-US" sz="3600" dirty="0"/>
              <a:t>Test grows coverage</a:t>
            </a:r>
          </a:p>
        </p:txBody>
      </p:sp>
    </p:spTree>
    <p:extLst>
      <p:ext uri="{BB962C8B-B14F-4D97-AF65-F5344CB8AC3E}">
        <p14:creationId xmlns:p14="http://schemas.microsoft.com/office/powerpoint/2010/main" val="2556708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5A6C7-7F9D-4699-9614-D98F3EA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17" y="31981"/>
            <a:ext cx="6790771" cy="6142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2CB12-FA3A-4485-ADF7-572F91E36590}"/>
              </a:ext>
            </a:extLst>
          </p:cNvPr>
          <p:cNvGrpSpPr/>
          <p:nvPr/>
        </p:nvGrpSpPr>
        <p:grpSpPr>
          <a:xfrm>
            <a:off x="8866518" y="4075758"/>
            <a:ext cx="2416419" cy="1683085"/>
            <a:chOff x="7342518" y="4075758"/>
            <a:chExt cx="2416419" cy="1683085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DFC34D4-D5FC-4532-9B5C-D310F53236E4}"/>
                </a:ext>
              </a:extLst>
            </p:cNvPr>
            <p:cNvSpPr/>
            <p:nvPr/>
          </p:nvSpPr>
          <p:spPr>
            <a:xfrm rot="6629105">
              <a:off x="7385538" y="4032738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26990-116B-4482-B1DD-B515DCEEE952}"/>
                </a:ext>
              </a:extLst>
            </p:cNvPr>
            <p:cNvSpPr txBox="1"/>
            <p:nvPr/>
          </p:nvSpPr>
          <p:spPr>
            <a:xfrm>
              <a:off x="7758687" y="4927846"/>
              <a:ext cx="2000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Algorithm trap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56738-4689-48B2-96F8-44A19A24056F}"/>
              </a:ext>
            </a:extLst>
          </p:cNvPr>
          <p:cNvGrpSpPr/>
          <p:nvPr/>
        </p:nvGrpSpPr>
        <p:grpSpPr>
          <a:xfrm>
            <a:off x="6242556" y="3018629"/>
            <a:ext cx="2690519" cy="849887"/>
            <a:chOff x="4718553" y="3018626"/>
            <a:chExt cx="2690519" cy="849887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1C26D7F-9C6D-4CDE-A198-4F105EBFEB9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81C11-15DA-4A7B-820A-02008392545E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Bug trap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507AE-1777-4287-97CE-359682592921}"/>
              </a:ext>
            </a:extLst>
          </p:cNvPr>
          <p:cNvGrpSpPr/>
          <p:nvPr/>
        </p:nvGrpSpPr>
        <p:grpSpPr>
          <a:xfrm>
            <a:off x="7167123" y="2163293"/>
            <a:ext cx="2690519" cy="849887"/>
            <a:chOff x="4718553" y="3018626"/>
            <a:chExt cx="2690519" cy="84988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C9C8E0B-EE97-417B-B5CB-92D01EC5F2B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05AD-CBA4-4E94-A7CF-958F67EAC576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Test Cases trap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B9DFC-B4A2-41EE-9E76-2FF437A4B9C5}"/>
              </a:ext>
            </a:extLst>
          </p:cNvPr>
          <p:cNvGrpSpPr/>
          <p:nvPr/>
        </p:nvGrpSpPr>
        <p:grpSpPr>
          <a:xfrm>
            <a:off x="844973" y="4487012"/>
            <a:ext cx="2000250" cy="1317998"/>
            <a:chOff x="6603043" y="4058554"/>
            <a:chExt cx="2000250" cy="131799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84BCC23-C755-4C23-8FAE-EE79FF901102}"/>
                </a:ext>
              </a:extLst>
            </p:cNvPr>
            <p:cNvSpPr/>
            <p:nvPr/>
          </p:nvSpPr>
          <p:spPr>
            <a:xfrm rot="17276246">
              <a:off x="7719280" y="401553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4D0DF7-3012-4165-9433-8D19DE7995AD}"/>
                </a:ext>
              </a:extLst>
            </p:cNvPr>
            <p:cNvSpPr txBox="1"/>
            <p:nvPr/>
          </p:nvSpPr>
          <p:spPr>
            <a:xfrm>
              <a:off x="6603043" y="4914887"/>
              <a:ext cx="200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Data 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3821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Time and Traps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did your time go on testing of the application?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3028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15</a:t>
            </a:r>
          </a:p>
        </p:txBody>
      </p:sp>
    </p:spTree>
    <p:extLst>
      <p:ext uri="{BB962C8B-B14F-4D97-AF65-F5344CB8AC3E}">
        <p14:creationId xmlns:p14="http://schemas.microsoft.com/office/powerpoint/2010/main" val="34219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2022289"/>
            <a:ext cx="7753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Input</a:t>
            </a:r>
            <a:endParaRPr lang="en-US" sz="80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011469" y="3345728"/>
            <a:ext cx="6169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Tester</a:t>
            </a:r>
          </a:p>
          <a:p>
            <a:pPr algn="ctr"/>
            <a:r>
              <a:rPr lang="en-US" sz="3600" dirty="0"/>
              <a:t>Domain knowledge</a:t>
            </a:r>
          </a:p>
          <a:p>
            <a:pPr algn="ctr"/>
            <a:r>
              <a:rPr lang="en-US" sz="3600" dirty="0"/>
              <a:t>Requirements and specifications</a:t>
            </a:r>
          </a:p>
          <a:p>
            <a:pPr algn="ctr"/>
            <a:r>
              <a:rPr lang="en-US" sz="3600" dirty="0"/>
              <a:t>Testing knowledge</a:t>
            </a:r>
            <a:br>
              <a:rPr lang="en-US" sz="3600" dirty="0"/>
            </a:br>
            <a:r>
              <a:rPr lang="en-US" sz="3600" dirty="0"/>
              <a:t>Miscellaneous knowledge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A8B78-C46F-4714-AB1E-20A06FA1E1E4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4A7924-2CE0-448D-B2F8-AF38ED95465F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FCAC3CB-D9B4-4A03-AD58-BC8BAAABFD3E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F076005-253B-4FB1-9FA1-D7A8C9D783F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08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/>
            <a:r>
              <a:rPr lang="fi-FI" sz="5400" dirty="0">
                <a:latin typeface="KG No Matter What" panose="02000507000000020003" pitchFamily="2" charset="0"/>
              </a:rPr>
              <a:t>Setting the Stage for Testing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2646229"/>
            <a:ext cx="1295400" cy="762000"/>
            <a:chOff x="3600" y="1776"/>
            <a:chExt cx="816" cy="48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88" y="1776"/>
              <a:ext cx="208" cy="288"/>
              <a:chOff x="664" y="2352"/>
              <a:chExt cx="208" cy="288"/>
            </a:xfrm>
          </p:grpSpPr>
          <p:sp>
            <p:nvSpPr>
              <p:cNvPr id="114693" name="Oval 5"/>
              <p:cNvSpPr>
                <a:spLocks noChangeArrowheads="1"/>
              </p:cNvSpPr>
              <p:nvPr/>
            </p:nvSpPr>
            <p:spPr bwMode="auto">
              <a:xfrm rot="-820714">
                <a:off x="724" y="2445"/>
                <a:ext cx="97" cy="194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4" name="Oval 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5" name="Freeform 7"/>
              <p:cNvSpPr>
                <a:spLocks/>
              </p:cNvSpPr>
              <p:nvPr/>
            </p:nvSpPr>
            <p:spPr bwMode="auto">
              <a:xfrm>
                <a:off x="768" y="240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6" name="Freeform 8"/>
              <p:cNvSpPr>
                <a:spLocks/>
              </p:cNvSpPr>
              <p:nvPr/>
            </p:nvSpPr>
            <p:spPr bwMode="auto">
              <a:xfrm>
                <a:off x="808" y="2448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7" name="Freeform 9"/>
              <p:cNvSpPr>
                <a:spLocks/>
              </p:cNvSpPr>
              <p:nvPr/>
            </p:nvSpPr>
            <p:spPr bwMode="auto">
              <a:xfrm>
                <a:off x="816" y="253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8" name="Freeform 10"/>
              <p:cNvSpPr>
                <a:spLocks/>
              </p:cNvSpPr>
              <p:nvPr/>
            </p:nvSpPr>
            <p:spPr bwMode="auto">
              <a:xfrm flipH="1">
                <a:off x="664" y="244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9" name="Freeform 11"/>
              <p:cNvSpPr>
                <a:spLocks/>
              </p:cNvSpPr>
              <p:nvPr/>
            </p:nvSpPr>
            <p:spPr bwMode="auto">
              <a:xfrm rot="18539372" flipH="1">
                <a:off x="664" y="249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0" name="Freeform 12"/>
              <p:cNvSpPr>
                <a:spLocks/>
              </p:cNvSpPr>
              <p:nvPr/>
            </p:nvSpPr>
            <p:spPr bwMode="auto">
              <a:xfrm rot="18539372" flipH="1">
                <a:off x="672" y="2584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1" name="Freeform 13"/>
              <p:cNvSpPr>
                <a:spLocks/>
              </p:cNvSpPr>
              <p:nvPr/>
            </p:nvSpPr>
            <p:spPr bwMode="auto">
              <a:xfrm>
                <a:off x="752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2" name="Freeform 14"/>
              <p:cNvSpPr>
                <a:spLocks/>
              </p:cNvSpPr>
              <p:nvPr/>
            </p:nvSpPr>
            <p:spPr bwMode="auto">
              <a:xfrm>
                <a:off x="704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3600" y="2064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Serious</a:t>
              </a:r>
              <a:endParaRPr lang="en-GB" sz="1400" dirty="0">
                <a:cs typeface="Arial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1588" y="2493829"/>
            <a:ext cx="1295400" cy="990600"/>
            <a:chOff x="1728" y="1536"/>
            <a:chExt cx="816" cy="624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920" y="1536"/>
              <a:ext cx="384" cy="432"/>
              <a:chOff x="1248" y="1920"/>
              <a:chExt cx="528" cy="432"/>
            </a:xfrm>
          </p:grpSpPr>
          <p:sp>
            <p:nvSpPr>
              <p:cNvPr id="114706" name="AutoShape 18"/>
              <p:cNvSpPr>
                <a:spLocks noChangeArrowheads="1"/>
              </p:cNvSpPr>
              <p:nvPr/>
            </p:nvSpPr>
            <p:spPr bwMode="auto">
              <a:xfrm>
                <a:off x="1248" y="1920"/>
                <a:ext cx="528" cy="43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07" name="Line 19"/>
              <p:cNvSpPr>
                <a:spLocks noChangeShapeType="1"/>
              </p:cNvSpPr>
              <p:nvPr/>
            </p:nvSpPr>
            <p:spPr bwMode="auto">
              <a:xfrm>
                <a:off x="1296" y="201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8" name="Line 20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9" name="Line 21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0" name="Line 22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1" name="Line 23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2" name="Line 24"/>
              <p:cNvSpPr>
                <a:spLocks noChangeShapeType="1"/>
              </p:cNvSpPr>
              <p:nvPr/>
            </p:nvSpPr>
            <p:spPr bwMode="auto">
              <a:xfrm>
                <a:off x="1296" y="225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3" name="Line 25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24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4" name="Line 26"/>
              <p:cNvSpPr>
                <a:spLocks noChangeShapeType="1"/>
              </p:cNvSpPr>
              <p:nvPr/>
            </p:nvSpPr>
            <p:spPr bwMode="auto">
              <a:xfrm>
                <a:off x="1296" y="196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15" name="Text Box 27"/>
            <p:cNvSpPr txBox="1">
              <a:spLocks noChangeArrowheads="1"/>
            </p:cNvSpPr>
            <p:nvPr/>
          </p:nvSpPr>
          <p:spPr bwMode="auto">
            <a:xfrm>
              <a:off x="1728" y="1968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Test ideas</a:t>
              </a:r>
              <a:endParaRPr lang="en-GB" sz="1400" dirty="0">
                <a:cs typeface="Arial" charset="0"/>
              </a:endParaRP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3595670" y="1574659"/>
            <a:ext cx="1784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We target these… 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5595934" y="1595307"/>
            <a:ext cx="24066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find </a:t>
            </a:r>
            <a:br>
              <a:rPr lang="en-US" dirty="0">
                <a:solidFill>
                  <a:schemeClr val="hlink"/>
                </a:solidFill>
                <a:cs typeface="Arial" charset="0"/>
              </a:rPr>
            </a:br>
            <a:r>
              <a:rPr lang="en-US" dirty="0">
                <a:solidFill>
                  <a:schemeClr val="hlink"/>
                </a:solidFill>
                <a:cs typeface="Arial" charset="0"/>
              </a:rPr>
              <a:t>these…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8" name="Text Box 30"/>
          <p:cNvSpPr txBox="1">
            <a:spLocks noChangeArrowheads="1"/>
          </p:cNvSpPr>
          <p:nvPr/>
        </p:nvSpPr>
        <p:spPr bwMode="auto">
          <a:xfrm>
            <a:off x="4079878" y="4338507"/>
            <a:ext cx="2017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tell if there’s more and what level we know things.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173791" y="4551229"/>
            <a:ext cx="1392237" cy="533400"/>
            <a:chOff x="768" y="2976"/>
            <a:chExt cx="816" cy="528"/>
          </a:xfrm>
        </p:grpSpPr>
        <p:sp>
          <p:nvSpPr>
            <p:cNvPr id="114721" name="Rectangle 33"/>
            <p:cNvSpPr>
              <a:spLocks noChangeArrowheads="1"/>
            </p:cNvSpPr>
            <p:nvPr/>
          </p:nvSpPr>
          <p:spPr bwMode="auto">
            <a:xfrm>
              <a:off x="1344" y="2976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2" name="Line 34"/>
            <p:cNvSpPr>
              <a:spLocks noChangeShapeType="1"/>
            </p:cNvSpPr>
            <p:nvPr/>
          </p:nvSpPr>
          <p:spPr bwMode="auto">
            <a:xfrm>
              <a:off x="768" y="30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1344" y="3120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4" name="Line 36"/>
            <p:cNvSpPr>
              <a:spLocks noChangeShapeType="1"/>
            </p:cNvSpPr>
            <p:nvPr/>
          </p:nvSpPr>
          <p:spPr bwMode="auto">
            <a:xfrm>
              <a:off x="960" y="316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5" name="Rectangle 37"/>
            <p:cNvSpPr>
              <a:spLocks noChangeArrowheads="1"/>
            </p:cNvSpPr>
            <p:nvPr/>
          </p:nvSpPr>
          <p:spPr bwMode="auto">
            <a:xfrm>
              <a:off x="1344" y="3264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>
              <a:off x="960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7" name="Rectangle 39"/>
            <p:cNvSpPr>
              <a:spLocks noChangeArrowheads="1"/>
            </p:cNvSpPr>
            <p:nvPr/>
          </p:nvSpPr>
          <p:spPr bwMode="auto">
            <a:xfrm>
              <a:off x="1344" y="3408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>
              <a:off x="864" y="345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864" y="30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30" name="Line 42"/>
            <p:cNvSpPr>
              <a:spLocks noChangeShapeType="1"/>
            </p:cNvSpPr>
            <p:nvPr/>
          </p:nvSpPr>
          <p:spPr bwMode="auto">
            <a:xfrm flipV="1">
              <a:off x="96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5945188" y="5084632"/>
            <a:ext cx="21510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fi-FI" sz="1400" dirty="0">
                <a:cs typeface="Arial" charset="0"/>
              </a:rPr>
              <a:t>Coverage</a:t>
            </a:r>
            <a:endParaRPr lang="en-US" sz="1400" dirty="0"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REQUIREMENTS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RISKS (of relevant bugs)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CODE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ENVIRONMENTS</a:t>
            </a:r>
            <a:endParaRPr lang="en-GB" sz="1400" dirty="0">
              <a:cs typeface="Arial" charset="0"/>
            </a:endParaRPr>
          </a:p>
        </p:txBody>
      </p:sp>
      <p:sp>
        <p:nvSpPr>
          <p:cNvPr id="114732" name="Text Box 44"/>
          <p:cNvSpPr txBox="1">
            <a:spLocks noChangeArrowheads="1"/>
          </p:cNvSpPr>
          <p:nvPr/>
        </p:nvSpPr>
        <p:spPr bwMode="auto">
          <a:xfrm>
            <a:off x="1919288" y="1634992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  <a:cs typeface="Arial" charset="0"/>
              </a:rPr>
              <a:t>WHAT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WHEN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WHO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HOW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WHY</a:t>
            </a:r>
          </a:p>
        </p:txBody>
      </p:sp>
      <p:sp>
        <p:nvSpPr>
          <p:cNvPr id="114734" name="Freeform 46"/>
          <p:cNvSpPr>
            <a:spLocks/>
          </p:cNvSpPr>
          <p:nvPr/>
        </p:nvSpPr>
        <p:spPr bwMode="auto">
          <a:xfrm>
            <a:off x="7621588" y="1731829"/>
            <a:ext cx="762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96" y="288"/>
              </a:cxn>
              <a:cxn ang="0">
                <a:pos x="480" y="0"/>
              </a:cxn>
            </a:cxnLst>
            <a:rect l="0" t="0" r="r" b="b"/>
            <a:pathLst>
              <a:path w="480" h="624">
                <a:moveTo>
                  <a:pt x="0" y="624"/>
                </a:moveTo>
                <a:cubicBezTo>
                  <a:pt x="8" y="508"/>
                  <a:pt x="16" y="392"/>
                  <a:pt x="96" y="288"/>
                </a:cubicBezTo>
                <a:cubicBezTo>
                  <a:pt x="176" y="184"/>
                  <a:pt x="328" y="92"/>
                  <a:pt x="4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8" name="Freeform 50"/>
          <p:cNvSpPr>
            <a:spLocks/>
          </p:cNvSpPr>
          <p:nvPr/>
        </p:nvSpPr>
        <p:spPr bwMode="auto">
          <a:xfrm>
            <a:off x="7621588" y="2417629"/>
            <a:ext cx="685800" cy="457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44" y="48"/>
              </a:cxn>
              <a:cxn ang="0">
                <a:pos x="432" y="0"/>
              </a:cxn>
            </a:cxnLst>
            <a:rect l="0" t="0" r="r" b="b"/>
            <a:pathLst>
              <a:path w="432" h="288">
                <a:moveTo>
                  <a:pt x="0" y="288"/>
                </a:moveTo>
                <a:cubicBezTo>
                  <a:pt x="36" y="192"/>
                  <a:pt x="72" y="96"/>
                  <a:pt x="144" y="48"/>
                </a:cubicBezTo>
                <a:cubicBezTo>
                  <a:pt x="216" y="0"/>
                  <a:pt x="324" y="0"/>
                  <a:pt x="43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9" name="Freeform 51"/>
          <p:cNvSpPr>
            <a:spLocks/>
          </p:cNvSpPr>
          <p:nvPr/>
        </p:nvSpPr>
        <p:spPr bwMode="auto">
          <a:xfrm>
            <a:off x="7621588" y="2951029"/>
            <a:ext cx="6858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96"/>
              </a:cxn>
              <a:cxn ang="0">
                <a:pos x="432" y="96"/>
              </a:cxn>
            </a:cxnLst>
            <a:rect l="0" t="0" r="r" b="b"/>
            <a:pathLst>
              <a:path w="432" h="112">
                <a:moveTo>
                  <a:pt x="0" y="0"/>
                </a:moveTo>
                <a:cubicBezTo>
                  <a:pt x="60" y="40"/>
                  <a:pt x="120" y="80"/>
                  <a:pt x="192" y="96"/>
                </a:cubicBezTo>
                <a:cubicBezTo>
                  <a:pt x="264" y="112"/>
                  <a:pt x="348" y="104"/>
                  <a:pt x="432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0" name="Freeform 52"/>
          <p:cNvSpPr>
            <a:spLocks/>
          </p:cNvSpPr>
          <p:nvPr/>
        </p:nvSpPr>
        <p:spPr bwMode="auto">
          <a:xfrm>
            <a:off x="7621588" y="3103429"/>
            <a:ext cx="6858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240"/>
              </a:cxn>
              <a:cxn ang="0">
                <a:pos x="432" y="336"/>
              </a:cxn>
            </a:cxnLst>
            <a:rect l="0" t="0" r="r" b="b"/>
            <a:pathLst>
              <a:path w="432" h="336">
                <a:moveTo>
                  <a:pt x="0" y="0"/>
                </a:moveTo>
                <a:cubicBezTo>
                  <a:pt x="60" y="92"/>
                  <a:pt x="120" y="184"/>
                  <a:pt x="192" y="240"/>
                </a:cubicBezTo>
                <a:cubicBezTo>
                  <a:pt x="264" y="296"/>
                  <a:pt x="348" y="316"/>
                  <a:pt x="43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1" name="Line 53"/>
          <p:cNvSpPr>
            <a:spLocks noChangeShapeType="1"/>
          </p:cNvSpPr>
          <p:nvPr/>
        </p:nvSpPr>
        <p:spPr bwMode="auto">
          <a:xfrm flipH="1" flipV="1">
            <a:off x="4878388" y="3560629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V="1">
            <a:off x="6630988" y="3484429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3" name="Text Box 55"/>
          <p:cNvSpPr txBox="1">
            <a:spLocks noChangeArrowheads="1"/>
          </p:cNvSpPr>
          <p:nvPr/>
        </p:nvSpPr>
        <p:spPr bwMode="auto">
          <a:xfrm rot="1454346">
            <a:off x="5183188" y="3713029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folHlink"/>
                </a:solidFill>
                <a:cs typeface="Arial" charset="0"/>
              </a:rPr>
              <a:t>Coverage?</a:t>
            </a:r>
            <a:endParaRPr lang="en-GB" sz="1400" dirty="0">
              <a:solidFill>
                <a:schemeClr val="folHlink"/>
              </a:solidFill>
              <a:cs typeface="Arial" charset="0"/>
            </a:endParaRPr>
          </a:p>
        </p:txBody>
      </p:sp>
      <p:sp>
        <p:nvSpPr>
          <p:cNvPr id="114744" name="Line 56"/>
          <p:cNvSpPr>
            <a:spLocks noChangeShapeType="1"/>
          </p:cNvSpPr>
          <p:nvPr/>
        </p:nvSpPr>
        <p:spPr bwMode="auto">
          <a:xfrm>
            <a:off x="4954588" y="2798629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5" name="Oval 57"/>
          <p:cNvSpPr>
            <a:spLocks noChangeArrowheads="1"/>
          </p:cNvSpPr>
          <p:nvPr/>
        </p:nvSpPr>
        <p:spPr bwMode="auto">
          <a:xfrm>
            <a:off x="8528050" y="16175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 dirty="0">
                <a:cs typeface="Arial" charset="0"/>
              </a:rPr>
              <a:t>B</a:t>
            </a:r>
            <a:endParaRPr lang="en-GB" sz="1400" dirty="0">
              <a:cs typeface="Arial" charset="0"/>
            </a:endParaRPr>
          </a:p>
        </p:txBody>
      </p:sp>
      <p:sp>
        <p:nvSpPr>
          <p:cNvPr id="114746" name="Oval 58"/>
          <p:cNvSpPr>
            <a:spLocks noChangeArrowheads="1"/>
          </p:cNvSpPr>
          <p:nvPr/>
        </p:nvSpPr>
        <p:spPr bwMode="auto">
          <a:xfrm>
            <a:off x="8528050" y="2260467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PM</a:t>
            </a:r>
            <a:endParaRPr lang="en-GB" sz="1400">
              <a:cs typeface="Arial" charset="0"/>
            </a:endParaRPr>
          </a:p>
        </p:txBody>
      </p:sp>
      <p:sp>
        <p:nvSpPr>
          <p:cNvPr id="114747" name="Oval 59"/>
          <p:cNvSpPr>
            <a:spLocks noChangeArrowheads="1"/>
          </p:cNvSpPr>
          <p:nvPr/>
        </p:nvSpPr>
        <p:spPr bwMode="auto">
          <a:xfrm>
            <a:off x="8512175" y="2927054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T</a:t>
            </a:r>
            <a:endParaRPr lang="en-GB" sz="1400">
              <a:cs typeface="Arial" charset="0"/>
            </a:endParaRPr>
          </a:p>
        </p:txBody>
      </p:sp>
      <p:sp>
        <p:nvSpPr>
          <p:cNvPr id="114748" name="Oval 60"/>
          <p:cNvSpPr>
            <a:spLocks noChangeArrowheads="1"/>
          </p:cNvSpPr>
          <p:nvPr/>
        </p:nvSpPr>
        <p:spPr bwMode="auto">
          <a:xfrm>
            <a:off x="8528050" y="34844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U</a:t>
            </a:r>
            <a:endParaRPr lang="en-GB" sz="1400">
              <a:cs typeface="Arial" charset="0"/>
            </a:endParaRPr>
          </a:p>
        </p:txBody>
      </p:sp>
      <p:sp>
        <p:nvSpPr>
          <p:cNvPr id="114770" name="Text Box 82"/>
          <p:cNvSpPr txBox="1">
            <a:spLocks noChangeArrowheads="1"/>
          </p:cNvSpPr>
          <p:nvPr/>
        </p:nvSpPr>
        <p:spPr bwMode="auto">
          <a:xfrm>
            <a:off x="8832850" y="156196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/>
              <a:t>business</a:t>
            </a:r>
            <a:endParaRPr lang="en-US" dirty="0"/>
          </a:p>
        </p:txBody>
      </p:sp>
      <p:sp>
        <p:nvSpPr>
          <p:cNvPr id="114771" name="Text Box 83"/>
          <p:cNvSpPr txBox="1">
            <a:spLocks noChangeArrowheads="1"/>
          </p:cNvSpPr>
          <p:nvPr/>
        </p:nvSpPr>
        <p:spPr bwMode="auto">
          <a:xfrm>
            <a:off x="8832850" y="2211257"/>
            <a:ext cx="1512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project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2" name="Text Box 84"/>
          <p:cNvSpPr txBox="1">
            <a:spLocks noChangeArrowheads="1"/>
          </p:cNvSpPr>
          <p:nvPr/>
        </p:nvSpPr>
        <p:spPr bwMode="auto">
          <a:xfrm>
            <a:off x="8832850" y="2877842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testing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3" name="Text Box 85"/>
          <p:cNvSpPr txBox="1">
            <a:spLocks noChangeArrowheads="1"/>
          </p:cNvSpPr>
          <p:nvPr/>
        </p:nvSpPr>
        <p:spPr bwMode="auto">
          <a:xfrm>
            <a:off x="8832850" y="343521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Risk Coverage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Coverage of relevant bugs</a:t>
            </a:r>
          </a:p>
          <a:p>
            <a:pPr algn="ctr"/>
            <a:r>
              <a:rPr lang="en-US" sz="3600" dirty="0"/>
              <a:t>Effectiveness – results of overall strategy facilitate experience of quality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6168475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165197" y="889843"/>
            <a:ext cx="6344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Coverage of Today’s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the testing you thought of have missed any of the bugs we have seen?</a:t>
            </a:r>
          </a:p>
          <a:p>
            <a:endParaRPr lang="en-US" sz="2800" dirty="0"/>
          </a:p>
          <a:p>
            <a:r>
              <a:rPr lang="en-US" sz="2800" dirty="0"/>
              <a:t>What did we not test?</a:t>
            </a:r>
          </a:p>
        </p:txBody>
      </p:sp>
    </p:spTree>
    <p:extLst>
      <p:ext uri="{BB962C8B-B14F-4D97-AF65-F5344CB8AC3E}">
        <p14:creationId xmlns:p14="http://schemas.microsoft.com/office/powerpoint/2010/main" val="2899253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Test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36093152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Ideas </a:t>
            </a:r>
            <a:r>
              <a:rPr lang="en-US" sz="7200" dirty="0">
                <a:latin typeface="KG No Matter What" panose="02000507000000020003" pitchFamily="2" charset="0"/>
              </a:rPr>
              <a:t>that Guide Test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 to Application Under Test</a:t>
            </a:r>
          </a:p>
          <a:p>
            <a:pPr algn="ctr"/>
            <a:r>
              <a:rPr lang="en-US" sz="3600" dirty="0"/>
              <a:t>Risks to ways of testing for them</a:t>
            </a:r>
          </a:p>
        </p:txBody>
      </p:sp>
    </p:spTree>
    <p:extLst>
      <p:ext uri="{BB962C8B-B14F-4D97-AF65-F5344CB8AC3E}">
        <p14:creationId xmlns:p14="http://schemas.microsoft.com/office/powerpoint/2010/main" val="2688045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422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169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Test Strategy for E-Primer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23F0-022E-413C-B3F7-9E66CDB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57" y="1348654"/>
            <a:ext cx="5432836" cy="4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Full Results and Reproducing from Customer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17</a:t>
            </a:r>
          </a:p>
        </p:txBody>
      </p:sp>
    </p:spTree>
    <p:extLst>
      <p:ext uri="{BB962C8B-B14F-4D97-AF65-F5344CB8AC3E}">
        <p14:creationId xmlns:p14="http://schemas.microsoft.com/office/powerpoint/2010/main" val="3297610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Invisible </a:t>
            </a:r>
            <a:r>
              <a:rPr lang="en-US" sz="7200" dirty="0">
                <a:latin typeface="KG No Matter What" panose="02000507000000020003" pitchFamily="2" charset="0"/>
              </a:rPr>
              <a:t>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692728" y="3295403"/>
            <a:ext cx="1080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Customers will tell you of some of the things you missed</a:t>
            </a:r>
          </a:p>
          <a:p>
            <a:pPr algn="ctr"/>
            <a:r>
              <a:rPr lang="en-US" sz="3600" dirty="0"/>
              <a:t>Observing customers (incl. telemetry) will tell you of some of the things you missed</a:t>
            </a:r>
          </a:p>
          <a:p>
            <a:pPr algn="ctr"/>
            <a:r>
              <a:rPr lang="en-US" sz="3600" dirty="0"/>
              <a:t>Limited reporting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244643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EB33-FAED-8B12-3AD0-5C7BC126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" y="366716"/>
            <a:ext cx="9571511" cy="612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32130-040C-76FF-3919-34D76597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44" y="448426"/>
            <a:ext cx="5249825" cy="1736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BFC65F-E296-8276-C272-ABCB6650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65" y="4056991"/>
            <a:ext cx="3239634" cy="10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894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Output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969989" y="3282667"/>
            <a:ext cx="8556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Better tester</a:t>
            </a:r>
          </a:p>
          <a:p>
            <a:pPr algn="ctr"/>
            <a:r>
              <a:rPr lang="en-US" sz="3600" dirty="0"/>
              <a:t>Coverage</a:t>
            </a:r>
          </a:p>
          <a:p>
            <a:pPr algn="ctr"/>
            <a:r>
              <a:rPr lang="en-US" sz="3600" dirty="0"/>
              <a:t>Information incl. defects and change requests</a:t>
            </a:r>
          </a:p>
          <a:p>
            <a:pPr algn="ctr"/>
            <a:r>
              <a:rPr lang="en-US" sz="3600" dirty="0"/>
              <a:t>Documentation: Strategy</a:t>
            </a:r>
          </a:p>
          <a:p>
            <a:pPr algn="ctr"/>
            <a:r>
              <a:rPr lang="en-US" sz="3600" dirty="0"/>
              <a:t>Documentation: Tests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F6C0-32FC-4DCD-AFC5-2C1E745DC6A5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E8AA10-A4D2-4CF2-8020-044B433F8DE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10BB8BB-A283-4A24-90D4-B26B7F8ADDEB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4B1B2D4-F998-4F2C-B39A-6F5794E2078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235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3189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Finding (more of some) relevant Conversation Starters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2102280"/>
            <a:ext cx="5208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never find all bugs. </a:t>
            </a:r>
          </a:p>
          <a:p>
            <a:endParaRPr lang="en-US" sz="3200" dirty="0"/>
          </a:p>
          <a:p>
            <a:r>
              <a:rPr lang="en-US" sz="3200" dirty="0"/>
              <a:t>Target finding only things that matter. Learn what matters. </a:t>
            </a:r>
          </a:p>
          <a:p>
            <a:endParaRPr lang="en-US" sz="3200" dirty="0"/>
          </a:p>
          <a:p>
            <a:r>
              <a:rPr lang="en-US" sz="3200" dirty="0"/>
              <a:t>Seeing and not reporting is better than not seeing problems. </a:t>
            </a:r>
          </a:p>
        </p:txBody>
      </p:sp>
    </p:spTree>
    <p:extLst>
      <p:ext uri="{BB962C8B-B14F-4D97-AF65-F5344CB8AC3E}">
        <p14:creationId xmlns:p14="http://schemas.microsoft.com/office/powerpoint/2010/main" val="1239508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</p:spTree>
    <p:extLst>
      <p:ext uri="{BB962C8B-B14F-4D97-AF65-F5344CB8AC3E}">
        <p14:creationId xmlns:p14="http://schemas.microsoft.com/office/powerpoint/2010/main" val="3088856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33866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44230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Test strategy</a:t>
            </a:r>
          </a:p>
          <a:p>
            <a:r>
              <a:rPr lang="en-US" sz="2000" dirty="0"/>
              <a:t>Chapter 17: Full results and reproducing from customer feedback</a:t>
            </a:r>
          </a:p>
          <a:p>
            <a:r>
              <a:rPr lang="en-US" sz="2000" dirty="0"/>
              <a:t>Chapter 17: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18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72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2430</Words>
  <Application>Microsoft Macintosh PowerPoint</Application>
  <PresentationFormat>Widescreen</PresentationFormat>
  <Paragraphs>478</Paragraphs>
  <Slides>94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PowerPoint Presentation</vt:lpstr>
      <vt:lpstr>PowerPoint Presentation</vt:lpstr>
      <vt:lpstr>PowerPoint Presentation</vt:lpstr>
      <vt:lpstr>Contemporary Exploratory Testing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Target and Our Options for Exploring</vt:lpstr>
      <vt:lpstr>PowerPoint Presentation</vt:lpstr>
      <vt:lpstr>PowerPoint Presentation</vt:lpstr>
      <vt:lpstr>PowerPoint Presentation</vt:lpstr>
      <vt:lpstr>Self-management Basics on Setting Yourself Constraints</vt:lpstr>
      <vt:lpstr>PowerPoint Presentation</vt:lpstr>
      <vt:lpstr>PowerPoint Presentation</vt:lpstr>
      <vt:lpstr>Explore with Intent</vt:lpstr>
      <vt:lpstr>PowerPoint Presentation</vt:lpstr>
      <vt:lpstr>The Moment of First Impression</vt:lpstr>
      <vt:lpstr>PowerPoint Presentation</vt:lpstr>
      <vt:lpstr>PowerPoint Presentation</vt:lpstr>
      <vt:lpstr>Example: Test Results, Red is Bug</vt:lpstr>
      <vt:lpstr>PowerPoint Presentation</vt:lpstr>
      <vt:lpstr>Recognizing and Learning a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Recognizing Functionality</vt:lpstr>
      <vt:lpstr>PowerPoint Presentation</vt:lpstr>
      <vt:lpstr>PowerPoint Presentation</vt:lpstr>
      <vt:lpstr>PowerPoint Presentation</vt:lpstr>
      <vt:lpstr>Recognizing Data</vt:lpstr>
      <vt:lpstr>PowerPoint Presentation</vt:lpstr>
      <vt:lpstr>PowerPoint Presentation</vt:lpstr>
      <vt:lpstr>PowerPoint Presentation</vt:lpstr>
      <vt:lpstr>PowerPoint Presentation</vt:lpstr>
      <vt:lpstr>Recognizing Application and Execution Environment</vt:lpstr>
      <vt:lpstr>PowerPoint Presentation</vt:lpstr>
      <vt:lpstr>PowerPoint Presentation</vt:lpstr>
      <vt:lpstr>PowerPoint Presentation</vt:lpstr>
      <vt:lpstr>PowerPoint Presentation</vt:lpstr>
      <vt:lpstr>Documenting in a Mindmap</vt:lpstr>
      <vt:lpstr>PowerPoint Presentation</vt:lpstr>
      <vt:lpstr>PowerPoint Presentation</vt:lpstr>
      <vt:lpstr>PowerPoint Presentation</vt:lpstr>
      <vt:lpstr>PowerPoint Presentation</vt:lpstr>
      <vt:lpstr>pytest  the Very Basics</vt:lpstr>
      <vt:lpstr>PowerPoint Presentation</vt:lpstr>
      <vt:lpstr>Documenting as Skeleton Test Automation</vt:lpstr>
      <vt:lpstr>PowerPoint Presentation</vt:lpstr>
      <vt:lpstr>PowerPoint Presentation</vt:lpstr>
      <vt:lpstr>PowerPoint Presentation</vt:lpstr>
      <vt:lpstr>Playwright Library and css Selectors on Web Page</vt:lpstr>
      <vt:lpstr>PowerPoint Presentation</vt:lpstr>
      <vt:lpstr>PowerPoint Presentation</vt:lpstr>
      <vt:lpstr>PowerPoint Presentation</vt:lpstr>
      <vt:lpstr>Documenting as Executable Test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is not about Any Specific Tool</vt:lpstr>
      <vt:lpstr>PowerPoint Presentation</vt:lpstr>
      <vt:lpstr>PowerPoint Presentation</vt:lpstr>
      <vt:lpstr>PowerPoint Presentation</vt:lpstr>
      <vt:lpstr>PowerPoint Presentation</vt:lpstr>
      <vt:lpstr>Use of Time</vt:lpstr>
      <vt:lpstr>PowerPoint Presentation</vt:lpstr>
      <vt:lpstr>PowerPoint Presentation</vt:lpstr>
      <vt:lpstr>PowerPoint Presentation</vt:lpstr>
      <vt:lpstr>Coverage</vt:lpstr>
      <vt:lpstr>Setting the Stage for Testing</vt:lpstr>
      <vt:lpstr>PowerPoint Presentation</vt:lpstr>
      <vt:lpstr>PowerPoint Presentation</vt:lpstr>
      <vt:lpstr>Test Strategy</vt:lpstr>
      <vt:lpstr>PowerPoint Presentation</vt:lpstr>
      <vt:lpstr>PowerPoint Presentation</vt:lpstr>
      <vt:lpstr>PowerPoint Presentation</vt:lpstr>
      <vt:lpstr>Full Results and Reproducing from Customer Feedback</vt:lpstr>
      <vt:lpstr>PowerPoint Presentation</vt:lpstr>
      <vt:lpstr>PowerPoint Presentation</vt:lpstr>
      <vt:lpstr>PowerPoint Presentation</vt:lpstr>
      <vt:lpstr>PowerPoint Presentation</vt:lpstr>
      <vt:lpstr>Closing Remarks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22</cp:revision>
  <dcterms:created xsi:type="dcterms:W3CDTF">2024-08-04T17:09:45Z</dcterms:created>
  <dcterms:modified xsi:type="dcterms:W3CDTF">2025-11-17T22:35:50Z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